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320" r:id="rId2"/>
    <p:sldId id="318" r:id="rId3"/>
    <p:sldId id="319" r:id="rId4"/>
  </p:sldIdLst>
  <p:sldSz cx="9144000" cy="6858000" type="screen4x3"/>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0B0B"/>
    <a:srgbClr val="BF2A01"/>
    <a:srgbClr val="FFA4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087" autoAdjust="0"/>
  </p:normalViewPr>
  <p:slideViewPr>
    <p:cSldViewPr>
      <p:cViewPr>
        <p:scale>
          <a:sx n="95" d="100"/>
          <a:sy n="95" d="100"/>
        </p:scale>
        <p:origin x="-214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8100" y="0"/>
            <a:ext cx="2944813" cy="495300"/>
          </a:xfrm>
          <a:prstGeom prst="rect">
            <a:avLst/>
          </a:prstGeom>
        </p:spPr>
        <p:txBody>
          <a:bodyPr vert="horz" lIns="91440" tIns="45720" rIns="91440" bIns="45720" rtlCol="0"/>
          <a:lstStyle>
            <a:lvl1pPr algn="r">
              <a:defRPr sz="1200"/>
            </a:lvl1pPr>
          </a:lstStyle>
          <a:p>
            <a:fld id="{F158E317-144C-48E7-B28F-017D9AFF8397}" type="datetimeFigureOut">
              <a:rPr lang="en-GB" smtClean="0"/>
              <a:t>25/02/2016</a:t>
            </a:fld>
            <a:endParaRPr lang="en-GB"/>
          </a:p>
        </p:txBody>
      </p:sp>
      <p:sp>
        <p:nvSpPr>
          <p:cNvPr id="4" name="Footer Placeholder 3"/>
          <p:cNvSpPr>
            <a:spLocks noGrp="1"/>
          </p:cNvSpPr>
          <p:nvPr>
            <p:ph type="ftr" sz="quarter" idx="2"/>
          </p:nvPr>
        </p:nvSpPr>
        <p:spPr>
          <a:xfrm>
            <a:off x="0" y="9409113"/>
            <a:ext cx="2944813"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8100" y="9409113"/>
            <a:ext cx="2944813" cy="495300"/>
          </a:xfrm>
          <a:prstGeom prst="rect">
            <a:avLst/>
          </a:prstGeom>
        </p:spPr>
        <p:txBody>
          <a:bodyPr vert="horz" lIns="91440" tIns="45720" rIns="91440" bIns="45720" rtlCol="0" anchor="b"/>
          <a:lstStyle>
            <a:lvl1pPr algn="r">
              <a:defRPr sz="1200"/>
            </a:lvl1pPr>
          </a:lstStyle>
          <a:p>
            <a:fld id="{3D36E242-45D2-4D0A-9824-291166F11F19}" type="slidenum">
              <a:rPr lang="en-GB" smtClean="0"/>
              <a:t>‹#›</a:t>
            </a:fld>
            <a:endParaRPr lang="en-GB"/>
          </a:p>
        </p:txBody>
      </p:sp>
    </p:spTree>
    <p:extLst>
      <p:ext uri="{BB962C8B-B14F-4D97-AF65-F5344CB8AC3E}">
        <p14:creationId xmlns:p14="http://schemas.microsoft.com/office/powerpoint/2010/main" val="3932196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8645" y="0"/>
            <a:ext cx="2944283" cy="495300"/>
          </a:xfrm>
          <a:prstGeom prst="rect">
            <a:avLst/>
          </a:prstGeom>
        </p:spPr>
        <p:txBody>
          <a:bodyPr vert="horz" lIns="91440" tIns="45720" rIns="91440" bIns="45720" rtlCol="0"/>
          <a:lstStyle>
            <a:lvl1pPr algn="r">
              <a:defRPr sz="1200"/>
            </a:lvl1pPr>
          </a:lstStyle>
          <a:p>
            <a:fld id="{2656ADF3-B59E-449B-AC2B-3957CFE425AE}" type="datetimeFigureOut">
              <a:rPr lang="en-GB" smtClean="0"/>
              <a:pPr/>
              <a:t>25/02/2016</a:t>
            </a:fld>
            <a:endParaRPr lang="en-GB"/>
          </a:p>
        </p:txBody>
      </p:sp>
      <p:sp>
        <p:nvSpPr>
          <p:cNvPr id="4" name="Slide Image Placeholder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05350"/>
            <a:ext cx="5435600" cy="44577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08981"/>
            <a:ext cx="2944283" cy="4953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8645" y="9408981"/>
            <a:ext cx="2944283" cy="495300"/>
          </a:xfrm>
          <a:prstGeom prst="rect">
            <a:avLst/>
          </a:prstGeom>
        </p:spPr>
        <p:txBody>
          <a:bodyPr vert="horz" lIns="91440" tIns="45720" rIns="91440" bIns="45720" rtlCol="0" anchor="b"/>
          <a:lstStyle>
            <a:lvl1pPr algn="r">
              <a:defRPr sz="1200"/>
            </a:lvl1pPr>
          </a:lstStyle>
          <a:p>
            <a:fld id="{78055ADE-B8A9-4A3C-8429-DACEBD80F4DB}" type="slidenum">
              <a:rPr lang="en-GB" smtClean="0"/>
              <a:pPr/>
              <a:t>‹#›</a:t>
            </a:fld>
            <a:endParaRPr lang="en-GB"/>
          </a:p>
        </p:txBody>
      </p:sp>
    </p:spTree>
    <p:extLst>
      <p:ext uri="{BB962C8B-B14F-4D97-AF65-F5344CB8AC3E}">
        <p14:creationId xmlns:p14="http://schemas.microsoft.com/office/powerpoint/2010/main" val="1772911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Now</a:t>
            </a:r>
            <a:r>
              <a:rPr lang="en-GB" baseline="0" dirty="0" smtClean="0"/>
              <a:t> that we’ve set the scene for today. We’ll get started on thinking about scoping and refining user requirements. </a:t>
            </a:r>
          </a:p>
          <a:p>
            <a:endParaRPr lang="en-GB" baseline="0" dirty="0" smtClean="0"/>
          </a:p>
          <a:p>
            <a:r>
              <a:rPr lang="en-GB" baseline="0" dirty="0" smtClean="0"/>
              <a:t>Without a solid understanding of what users want, it is impossible to develop services that will be used and valued. For the next 20 minutes, we’ll share some tips on how to start assessing user requirements at your institution. We’ve distilled key points from our  </a:t>
            </a:r>
            <a:r>
              <a:rPr lang="en-GB" b="1" baseline="0" dirty="0" smtClean="0"/>
              <a:t>How to Develop RDM </a:t>
            </a:r>
          </a:p>
          <a:p>
            <a:r>
              <a:rPr lang="en-GB" b="1" baseline="0" dirty="0" smtClean="0"/>
              <a:t>Services</a:t>
            </a:r>
            <a:r>
              <a:rPr lang="en-GB" baseline="0" dirty="0" smtClean="0"/>
              <a:t> and </a:t>
            </a:r>
            <a:r>
              <a:rPr lang="en-GB" b="1" baseline="0" dirty="0" smtClean="0"/>
              <a:t>How to Discover Requirements for Research Data Management Services </a:t>
            </a:r>
            <a:r>
              <a:rPr lang="en-GB" baseline="0" dirty="0" smtClean="0"/>
              <a:t>guides – both are included in your packs so that you can delve into these in more detail once you return home. </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1</a:t>
            </a:fld>
            <a:endParaRPr lang="en-GB"/>
          </a:p>
        </p:txBody>
      </p:sp>
    </p:spTree>
    <p:extLst>
      <p:ext uri="{BB962C8B-B14F-4D97-AF65-F5344CB8AC3E}">
        <p14:creationId xmlns:p14="http://schemas.microsoft.com/office/powerpoint/2010/main" val="11791431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r>
              <a:rPr lang="en-GB" dirty="0" smtClean="0"/>
              <a:t>University of Bournemouth</a:t>
            </a:r>
            <a:endParaRPr lang="en-GB" dirty="0"/>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
        <p:nvSpPr>
          <p:cNvPr id="7" name="Rectangle 6"/>
          <p:cNvSpPr/>
          <p:nvPr userDrawn="1"/>
        </p:nvSpPr>
        <p:spPr>
          <a:xfrm>
            <a:off x="0" y="0"/>
            <a:ext cx="9144000" cy="1340768"/>
          </a:xfrm>
          <a:prstGeom prst="rect">
            <a:avLst/>
          </a:prstGeom>
          <a:gradFill flip="none" rotWithShape="1">
            <a:gsLst>
              <a:gs pos="0">
                <a:srgbClr val="FF0000"/>
              </a:gs>
              <a:gs pos="84000">
                <a:srgbClr val="FFA41D"/>
              </a:gs>
              <a:gs pos="100000">
                <a:srgbClr val="FFC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C:\Users\DCC\Pictures\dcc-logo_png_transparent.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9512" y="187951"/>
            <a:ext cx="3380929" cy="96486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userDrawn="1"/>
        </p:nvSpPr>
        <p:spPr>
          <a:xfrm>
            <a:off x="3779912" y="476672"/>
            <a:ext cx="4824536" cy="400110"/>
          </a:xfrm>
          <a:prstGeom prst="rect">
            <a:avLst/>
          </a:prstGeom>
          <a:noFill/>
        </p:spPr>
        <p:txBody>
          <a:bodyPr wrap="square" rtlCol="0">
            <a:spAutoFit/>
          </a:bodyPr>
          <a:lstStyle/>
          <a:p>
            <a:r>
              <a:rPr lang="en-GB" sz="2000" b="0" dirty="0" smtClean="0">
                <a:solidFill>
                  <a:schemeClr val="bg1"/>
                </a:solidFill>
                <a:latin typeface="Gill Sans MT" panose="020B0502020104020203" pitchFamily="34" charset="0"/>
                <a:cs typeface="Arial" panose="020B0604020202020204" pitchFamily="34" charset="0"/>
              </a:rPr>
              <a:t>because</a:t>
            </a:r>
            <a:r>
              <a:rPr lang="en-GB" sz="2000" b="0" baseline="0" dirty="0" smtClean="0">
                <a:solidFill>
                  <a:schemeClr val="bg1"/>
                </a:solidFill>
                <a:latin typeface="Gill Sans MT" panose="020B0502020104020203" pitchFamily="34" charset="0"/>
                <a:cs typeface="Arial" panose="020B0604020202020204" pitchFamily="34" charset="0"/>
              </a:rPr>
              <a:t> good research needs good data</a:t>
            </a:r>
            <a:endParaRPr lang="en-GB" sz="2000" b="0" dirty="0">
              <a:solidFill>
                <a:schemeClr val="bg1"/>
              </a:solidFill>
              <a:latin typeface="Gill Sans MT" panose="020B0502020104020203" pitchFamily="34" charset="0"/>
              <a:cs typeface="Arial" panose="020B0604020202020204" pitchFamily="34" charset="0"/>
            </a:endParaRPr>
          </a:p>
        </p:txBody>
      </p:sp>
    </p:spTree>
    <p:extLst>
      <p:ext uri="{BB962C8B-B14F-4D97-AF65-F5344CB8AC3E}">
        <p14:creationId xmlns:p14="http://schemas.microsoft.com/office/powerpoint/2010/main" val="3406084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955460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6869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922114"/>
          </a:xfrm>
        </p:spPr>
        <p:txBody>
          <a:bodyPr/>
          <a:lstStyle/>
          <a:p>
            <a:r>
              <a:rPr lang="en-US" smtClean="0"/>
              <a:t>Click to edit Master title style</a:t>
            </a:r>
            <a:endParaRPr lang="en-GB"/>
          </a:p>
        </p:txBody>
      </p:sp>
      <p:sp>
        <p:nvSpPr>
          <p:cNvPr id="3" name="Content Placeholder 2"/>
          <p:cNvSpPr>
            <a:spLocks noGrp="1"/>
          </p:cNvSpPr>
          <p:nvPr>
            <p:ph idx="1"/>
          </p:nvPr>
        </p:nvSpPr>
        <p:spPr>
          <a:xfrm>
            <a:off x="467544" y="1340768"/>
            <a:ext cx="8229600" cy="4997165"/>
          </a:xfrm>
        </p:spPr>
        <p:txBody>
          <a:bodyPr/>
          <a:lstStyle>
            <a:lvl1pPr>
              <a:defRPr/>
            </a:lvl1pPr>
            <a:lvl2pP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3313025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736959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617869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537800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4005972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36338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3207107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056394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994122"/>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435496" y="1340768"/>
            <a:ext cx="8229600" cy="814673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11EC8-96BA-446C-BEF6-5B8A1AC4601F}" type="datetimeFigureOut">
              <a:rPr lang="en-GB" smtClean="0"/>
              <a:pPr/>
              <a:t>25/02/2016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DD6978-7833-4913-8E49-2970CED2C8A3}" type="slidenum">
              <a:rPr lang="en-GB" smtClean="0"/>
              <a:pPr/>
              <a:t>‹#›</a:t>
            </a:fld>
            <a:endParaRPr lang="en-GB"/>
          </a:p>
        </p:txBody>
      </p:sp>
      <p:sp>
        <p:nvSpPr>
          <p:cNvPr id="7" name="Rectangle 6"/>
          <p:cNvSpPr/>
          <p:nvPr/>
        </p:nvSpPr>
        <p:spPr>
          <a:xfrm>
            <a:off x="0" y="980728"/>
            <a:ext cx="9157175" cy="144016"/>
          </a:xfrm>
          <a:prstGeom prst="rect">
            <a:avLst/>
          </a:prstGeom>
          <a:gradFill flip="none" rotWithShape="1">
            <a:gsLst>
              <a:gs pos="0">
                <a:srgbClr val="FF0000"/>
              </a:gs>
              <a:gs pos="84000">
                <a:srgbClr val="FFA41D"/>
              </a:gs>
              <a:gs pos="100000">
                <a:srgbClr val="FFC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85702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0" eaLnBrk="1" latinLnBrk="0" hangingPunct="1">
        <a:spcBef>
          <a:spcPct val="0"/>
        </a:spcBef>
        <a:buNone/>
        <a:defRPr sz="4400" kern="1200">
          <a:solidFill>
            <a:schemeClr val="accent1"/>
          </a:solidFill>
          <a:latin typeface="+mj-lt"/>
          <a:ea typeface="+mj-ea"/>
          <a:cs typeface="+mj-cs"/>
        </a:defRPr>
      </a:lvl1pPr>
    </p:titleStyle>
    <p:bodyStyle>
      <a:lvl1pPr marL="442913" indent="-442913" algn="l" defTabSz="914400" rtl="0" eaLnBrk="1" latinLnBrk="0" hangingPunct="1">
        <a:spcBef>
          <a:spcPct val="20000"/>
        </a:spcBef>
        <a:buFontTx/>
        <a:buBlip>
          <a:blip r:embed="rId13"/>
        </a:buBlip>
        <a:defRPr sz="3200" kern="1200">
          <a:solidFill>
            <a:schemeClr val="tx1"/>
          </a:solidFill>
          <a:latin typeface="+mn-lt"/>
          <a:ea typeface="+mn-ea"/>
          <a:cs typeface="+mn-cs"/>
        </a:defRPr>
      </a:lvl1pPr>
      <a:lvl2pPr marL="803275" indent="-346075" algn="l" defTabSz="914400" rtl="0" eaLnBrk="1" latinLnBrk="0" hangingPunct="1">
        <a:spcBef>
          <a:spcPct val="20000"/>
        </a:spcBef>
        <a:buFont typeface="Stencil" panose="040409050D0802020404" pitchFamily="82"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Stencil" panose="040409050D0802020404" pitchFamily="82"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2996952"/>
            <a:ext cx="7342584" cy="1470025"/>
          </a:xfrm>
        </p:spPr>
        <p:txBody>
          <a:bodyPr>
            <a:normAutofit/>
          </a:bodyPr>
          <a:lstStyle/>
          <a:p>
            <a:r>
              <a:rPr lang="en-GB" dirty="0" smtClean="0"/>
              <a:t>Business Model Canvas exercise – </a:t>
            </a:r>
            <a:r>
              <a:rPr lang="en-GB" smtClean="0"/>
              <a:t>part </a:t>
            </a:r>
            <a:r>
              <a:rPr lang="en-GB" smtClean="0"/>
              <a:t>three</a:t>
            </a:r>
            <a:endParaRPr lang="en-GB" sz="31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6093296"/>
            <a:ext cx="1554163"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195736" y="6183267"/>
            <a:ext cx="6480720" cy="276999"/>
          </a:xfrm>
          <a:prstGeom prst="rect">
            <a:avLst/>
          </a:prstGeom>
          <a:noFill/>
        </p:spPr>
        <p:txBody>
          <a:bodyPr wrap="square" rtlCol="0">
            <a:spAutoFit/>
          </a:bodyPr>
          <a:lstStyle/>
          <a:p>
            <a:r>
              <a:rPr lang="en-GB" sz="1200" dirty="0"/>
              <a:t>This work is licensed under the Creative Commons Attribution 2.5 UK: Scotland License. </a:t>
            </a:r>
          </a:p>
        </p:txBody>
      </p:sp>
    </p:spTree>
    <p:extLst>
      <p:ext uri="{BB962C8B-B14F-4D97-AF65-F5344CB8AC3E}">
        <p14:creationId xmlns:p14="http://schemas.microsoft.com/office/powerpoint/2010/main" val="36153764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Group exercise – costs, revenue</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GB" dirty="0" smtClean="0">
                <a:solidFill>
                  <a:srgbClr val="FF0000"/>
                </a:solidFill>
              </a:rPr>
              <a:t>From your individual perspectives:</a:t>
            </a:r>
          </a:p>
          <a:p>
            <a:pPr marL="0" indent="0">
              <a:buNone/>
            </a:pPr>
            <a:endParaRPr lang="en-GB" dirty="0" smtClean="0"/>
          </a:p>
          <a:p>
            <a:pPr marL="514350" indent="-514350">
              <a:buFont typeface="+mj-lt"/>
              <a:buAutoNum type="arabicPeriod"/>
            </a:pPr>
            <a:r>
              <a:rPr lang="en-GB" dirty="0" smtClean="0"/>
              <a:t>Identify the </a:t>
            </a:r>
            <a:r>
              <a:rPr lang="en-GB" b="1" dirty="0" smtClean="0"/>
              <a:t>costs </a:t>
            </a:r>
            <a:r>
              <a:rPr lang="en-GB" dirty="0" smtClean="0"/>
              <a:t>that you may incur in delivering your service.</a:t>
            </a:r>
            <a:endParaRPr lang="en-GB" dirty="0"/>
          </a:p>
          <a:p>
            <a:pPr marL="514350" indent="-514350">
              <a:buFont typeface="+mj-lt"/>
              <a:buAutoNum type="arabicPeriod"/>
            </a:pPr>
            <a:endParaRPr lang="en-GB" dirty="0" smtClean="0"/>
          </a:p>
          <a:p>
            <a:pPr marL="514350" indent="-514350">
              <a:buFont typeface="+mj-lt"/>
              <a:buAutoNum type="arabicPeriod"/>
            </a:pPr>
            <a:r>
              <a:rPr lang="en-GB" dirty="0" smtClean="0"/>
              <a:t>Consider the </a:t>
            </a:r>
            <a:r>
              <a:rPr lang="en-GB" b="1" dirty="0" smtClean="0"/>
              <a:t>revenue streams </a:t>
            </a:r>
            <a:r>
              <a:rPr lang="en-GB" dirty="0" smtClean="0"/>
              <a:t>that may cover the operational costs associated with delivering your service.</a:t>
            </a:r>
          </a:p>
          <a:p>
            <a:pPr marL="0" indent="0">
              <a:buNone/>
            </a:pPr>
            <a:endParaRPr lang="en-GB" dirty="0" smtClean="0"/>
          </a:p>
          <a:p>
            <a:pPr marL="0" indent="0" algn="ctr">
              <a:buNone/>
            </a:pPr>
            <a:r>
              <a:rPr lang="en-GB" b="1" dirty="0" smtClean="0"/>
              <a:t>Please spend 20 minutes discussing these. </a:t>
            </a:r>
            <a:endParaRPr lang="en-GB" b="1" dirty="0"/>
          </a:p>
        </p:txBody>
      </p:sp>
    </p:spTree>
    <p:extLst>
      <p:ext uri="{BB962C8B-B14F-4D97-AF65-F5344CB8AC3E}">
        <p14:creationId xmlns:p14="http://schemas.microsoft.com/office/powerpoint/2010/main" val="26906639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Group exercise – metrics</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dirty="0" smtClean="0">
                <a:solidFill>
                  <a:srgbClr val="FF0000"/>
                </a:solidFill>
              </a:rPr>
              <a:t>From your individual perspectives:</a:t>
            </a:r>
          </a:p>
          <a:p>
            <a:pPr marL="0" indent="0">
              <a:buNone/>
            </a:pPr>
            <a:endParaRPr lang="en-GB" dirty="0" smtClean="0"/>
          </a:p>
          <a:p>
            <a:pPr marL="514350" indent="-514350">
              <a:buFont typeface="+mj-lt"/>
              <a:buAutoNum type="arabicPeriod"/>
            </a:pPr>
            <a:r>
              <a:rPr lang="en-GB" dirty="0" smtClean="0"/>
              <a:t>Consider </a:t>
            </a:r>
            <a:r>
              <a:rPr lang="en-GB" b="1" dirty="0" smtClean="0"/>
              <a:t>what</a:t>
            </a:r>
            <a:r>
              <a:rPr lang="en-GB" dirty="0" smtClean="0"/>
              <a:t> you might measure to help assess your service’s performance.</a:t>
            </a:r>
            <a:endParaRPr lang="en-GB" dirty="0"/>
          </a:p>
          <a:p>
            <a:pPr marL="514350" indent="-514350">
              <a:buFont typeface="+mj-lt"/>
              <a:buAutoNum type="arabicPeriod"/>
            </a:pPr>
            <a:endParaRPr lang="en-GB" dirty="0" smtClean="0"/>
          </a:p>
          <a:p>
            <a:pPr marL="514350" indent="-514350">
              <a:buFont typeface="+mj-lt"/>
              <a:buAutoNum type="arabicPeriod"/>
            </a:pPr>
            <a:r>
              <a:rPr lang="en-GB" dirty="0" smtClean="0"/>
              <a:t>Consider </a:t>
            </a:r>
            <a:r>
              <a:rPr lang="en-GB" b="1" dirty="0" smtClean="0"/>
              <a:t>how</a:t>
            </a:r>
            <a:r>
              <a:rPr lang="en-GB" dirty="0" smtClean="0"/>
              <a:t> would you obtain the metrics </a:t>
            </a:r>
            <a:r>
              <a:rPr lang="en-GB" dirty="0" err="1" smtClean="0"/>
              <a:t>identifed</a:t>
            </a:r>
            <a:r>
              <a:rPr lang="en-GB" dirty="0" smtClean="0"/>
              <a:t>? </a:t>
            </a:r>
          </a:p>
          <a:p>
            <a:pPr marL="0" indent="0">
              <a:buNone/>
            </a:pPr>
            <a:endParaRPr lang="en-GB" dirty="0" smtClean="0"/>
          </a:p>
          <a:p>
            <a:pPr marL="0" indent="0" algn="ctr">
              <a:buNone/>
            </a:pPr>
            <a:r>
              <a:rPr lang="en-GB" b="1" dirty="0"/>
              <a:t>Please spend 20 minutes discussing these. </a:t>
            </a:r>
          </a:p>
          <a:p>
            <a:pPr marL="514350" indent="-514350">
              <a:buFont typeface="+mj-lt"/>
              <a:buAutoNum type="arabicPeriod"/>
            </a:pPr>
            <a:endParaRPr lang="en-GB" dirty="0" smtClean="0"/>
          </a:p>
          <a:p>
            <a:pPr marL="0" indent="0">
              <a:buNone/>
            </a:pPr>
            <a:endParaRPr lang="en-GB" dirty="0"/>
          </a:p>
        </p:txBody>
      </p:sp>
    </p:spTree>
    <p:extLst>
      <p:ext uri="{BB962C8B-B14F-4D97-AF65-F5344CB8AC3E}">
        <p14:creationId xmlns:p14="http://schemas.microsoft.com/office/powerpoint/2010/main" val="994009674"/>
      </p:ext>
    </p:extLst>
  </p:cSld>
  <p:clrMapOvr>
    <a:masterClrMapping/>
  </p:clrMapOvr>
  <p:timing>
    <p:tnLst>
      <p:par>
        <p:cTn id="1" dur="indefinite" restart="never" nodeType="tmRoot"/>
      </p:par>
    </p:tnLst>
  </p:timing>
</p:sld>
</file>

<file path=ppt/theme/theme1.xml><?xml version="1.0" encoding="utf-8"?>
<a:theme xmlns:a="http://schemas.openxmlformats.org/drawingml/2006/main" name="RDM services - getting the balance righ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RDM services - getting the balance right</Template>
  <TotalTime>3212</TotalTime>
  <Words>214</Words>
  <Application>Microsoft Office PowerPoint</Application>
  <PresentationFormat>On-screen Show (4:3)</PresentationFormat>
  <Paragraphs>23</Paragraphs>
  <Slides>3</Slides>
  <Notes>1</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RDM services - getting the balance right</vt:lpstr>
      <vt:lpstr>Business Model Canvas exercise – part three</vt:lpstr>
      <vt:lpstr>Group exercise – costs, revenue</vt:lpstr>
      <vt:lpstr>Group exercise – metrics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RDM services – getting the balance right IDCC16 Amsterdam 21st February 2016</dc:title>
  <dc:creator>Jonathan Rans</dc:creator>
  <cp:lastModifiedBy>jd162a</cp:lastModifiedBy>
  <cp:revision>47</cp:revision>
  <cp:lastPrinted>2016-01-11T12:50:33Z</cp:lastPrinted>
  <dcterms:created xsi:type="dcterms:W3CDTF">2016-02-09T16:09:23Z</dcterms:created>
  <dcterms:modified xsi:type="dcterms:W3CDTF">2016-02-25T15:56:53Z</dcterms:modified>
</cp:coreProperties>
</file>